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91" y="139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FFFF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FFFF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10096500" cy="2219691"/>
          </a:xfrm>
        </p:spPr>
        <p:txBody>
          <a:bodyPr rtlCol="0" anchor="ctr">
            <a:normAutofit/>
          </a:bodyPr>
          <a:lstStyle>
            <a:lvl1pPr algn="l" rtl="0">
              <a:defRPr sz="4400" cap="all" baseline="0"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04898" y="4511784"/>
            <a:ext cx="10096501" cy="955565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800"/>
            </a:lvl1pPr>
            <a:lvl2pPr marL="457200" indent="0" algn="ctr" rtl="0">
              <a:buNone/>
              <a:defRPr sz="2000"/>
            </a:lvl2pPr>
            <a:lvl3pPr marL="914400" indent="0" algn="ctr" rtl="0">
              <a:buNone/>
              <a:defRPr sz="1800"/>
            </a:lvl3pPr>
            <a:lvl4pPr marL="1371600" indent="0" algn="ctr" rtl="0">
              <a:buNone/>
              <a:defRPr sz="1600"/>
            </a:lvl4pPr>
            <a:lvl5pPr marL="1828800" indent="0" algn="ctr" rtl="0">
              <a:buNone/>
              <a:defRPr sz="1600"/>
            </a:lvl5pPr>
            <a:lvl6pPr marL="2286000" indent="0" algn="ctr" rtl="0">
              <a:buNone/>
              <a:defRPr sz="1600"/>
            </a:lvl6pPr>
            <a:lvl7pPr marL="2743200" indent="0" algn="ctr" rtl="0">
              <a:buNone/>
              <a:defRPr sz="1600"/>
            </a:lvl7pPr>
            <a:lvl8pPr marL="3200400" indent="0" algn="ctr" rtl="0">
              <a:buNone/>
              <a:defRPr sz="1600"/>
            </a:lvl8pPr>
            <a:lvl9pPr marL="3657600" indent="0" algn="ctr" rtl="0">
              <a:buNone/>
              <a:defRPr sz="1600"/>
            </a:lvl9pPr>
          </a:lstStyle>
          <a:p>
            <a:pPr rtl="0"/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C522B8D-815E-429C-9EC2-505CEC215084}" type="datetime1">
              <a:rPr lang="ru-RU" smtClean="0">
                <a:solidFill>
                  <a:srgbClr val="514843">
                    <a:lumMod val="60000"/>
                    <a:lumOff val="40000"/>
                  </a:srgbClr>
                </a:solidFill>
              </a:rPr>
              <a:pPr/>
              <a:t>06.10.2020</a:t>
            </a:fld>
            <a:endParaRPr lang="ru-RU" dirty="0">
              <a:solidFill>
                <a:srgbClr val="514843">
                  <a:lumMod val="60000"/>
                  <a:lumOff val="4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ru-RU" dirty="0">
              <a:solidFill>
                <a:srgbClr val="514843">
                  <a:lumMod val="60000"/>
                  <a:lumOff val="4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0FF54DE5-C571-48E8-A5BC-B369434E2F44}" type="slidenum">
              <a:rPr lang="ru-RU" smtClean="0">
                <a:solidFill>
                  <a:srgbClr val="514843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ru-RU" dirty="0">
              <a:solidFill>
                <a:srgbClr val="514843">
                  <a:lumMod val="60000"/>
                  <a:lumOff val="40000"/>
                </a:srgbClr>
              </a:solidFill>
            </a:endParaRPr>
          </a:p>
        </p:txBody>
      </p:sp>
      <p:pic>
        <p:nvPicPr>
          <p:cNvPr id="11" name="Рисунок 10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4445" y="0"/>
            <a:ext cx="1747524" cy="2292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1939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 anchor="b"/>
          <a:lstStyle>
            <a:lvl1pPr algn="l" rtl="0">
              <a:defRPr sz="3200"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654671" y="1600199"/>
            <a:ext cx="6430912" cy="4572001"/>
          </a:xfrm>
        </p:spPr>
        <p:txBody>
          <a:bodyPr tIns="1188720" rtlCol="0">
            <a:normAutofit/>
          </a:bodyPr>
          <a:lstStyle>
            <a:lvl1pPr marL="0" indent="0" algn="ctr" rtl="0">
              <a:buNone/>
              <a:defRPr sz="2000"/>
            </a:lvl1pPr>
            <a:lvl2pPr marL="457200" indent="0" algn="l" rtl="0">
              <a:buNone/>
              <a:defRPr sz="2800"/>
            </a:lvl2pPr>
            <a:lvl3pPr marL="914400" indent="0" algn="l" rtl="0">
              <a:buNone/>
              <a:defRPr sz="2400"/>
            </a:lvl3pPr>
            <a:lvl4pPr marL="1371600" indent="0" algn="l" rtl="0">
              <a:buNone/>
              <a:defRPr sz="2000"/>
            </a:lvl4pPr>
            <a:lvl5pPr marL="1828800" indent="0" algn="l" rtl="0">
              <a:buNone/>
              <a:defRPr sz="2000"/>
            </a:lvl5pPr>
            <a:lvl6pPr marL="2286000" indent="0" algn="l" rtl="0">
              <a:buNone/>
              <a:defRPr sz="2000"/>
            </a:lvl6pPr>
            <a:lvl7pPr marL="2743200" indent="0" algn="l" rtl="0">
              <a:buNone/>
              <a:defRPr sz="2000"/>
            </a:lvl7pPr>
            <a:lvl8pPr marL="3200400" indent="0" algn="l" rtl="0">
              <a:buNone/>
              <a:defRPr sz="2000"/>
            </a:lvl8pPr>
            <a:lvl9pPr marL="3657600" indent="0" algn="l" rtl="0">
              <a:buNone/>
              <a:defRPr sz="2000"/>
            </a:lvl9pPr>
          </a:lstStyle>
          <a:p>
            <a:pPr rtl="0"/>
            <a:r>
              <a:rPr lang="ru-RU" smtClean="0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3396996" cy="457200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200"/>
              </a:spcBef>
              <a:buNone/>
              <a:defRPr sz="18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80E4BC3-C763-48AA-8280-ACE59646066A}" type="datetime1">
              <a:rPr lang="ru-RU" smtClean="0">
                <a:solidFill>
                  <a:srgbClr val="514843">
                    <a:lumMod val="60000"/>
                    <a:lumOff val="40000"/>
                  </a:srgbClr>
                </a:solidFill>
              </a:rPr>
              <a:pPr/>
              <a:t>06.10.2020</a:t>
            </a:fld>
            <a:endParaRPr lang="ru-RU" dirty="0">
              <a:solidFill>
                <a:srgbClr val="514843">
                  <a:lumMod val="60000"/>
                  <a:lumOff val="4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ru-RU" dirty="0">
              <a:solidFill>
                <a:srgbClr val="514843">
                  <a:lumMod val="60000"/>
                  <a:lumOff val="4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0FF54DE5-C571-48E8-A5BC-B369434E2F44}" type="slidenum">
              <a:rPr lang="ru-RU" smtClean="0">
                <a:solidFill>
                  <a:srgbClr val="514843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ru-RU" dirty="0">
              <a:solidFill>
                <a:srgbClr val="514843">
                  <a:lumMod val="60000"/>
                  <a:lumOff val="4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0587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D72474-459C-42C4-A0ED-A9AD89867D22}" type="datetime1">
              <a:rPr lang="ru-RU" smtClean="0">
                <a:solidFill>
                  <a:srgbClr val="514843">
                    <a:lumMod val="60000"/>
                    <a:lumOff val="40000"/>
                  </a:srgbClr>
                </a:solidFill>
              </a:rPr>
              <a:pPr/>
              <a:t>06.10.2020</a:t>
            </a:fld>
            <a:endParaRPr lang="ru-RU" dirty="0">
              <a:solidFill>
                <a:srgbClr val="514843">
                  <a:lumMod val="60000"/>
                  <a:lumOff val="4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ru-RU" dirty="0">
              <a:solidFill>
                <a:srgbClr val="514843">
                  <a:lumMod val="60000"/>
                  <a:lumOff val="4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0FF54DE5-C571-48E8-A5BC-B369434E2F44}" type="slidenum">
              <a:rPr lang="ru-RU" smtClean="0">
                <a:solidFill>
                  <a:srgbClr val="514843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ru-RU" dirty="0">
              <a:solidFill>
                <a:srgbClr val="514843">
                  <a:lumMod val="60000"/>
                  <a:lumOff val="4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3856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372600" y="365125"/>
            <a:ext cx="1714500" cy="5811838"/>
          </a:xfrm>
        </p:spPr>
        <p:txBody>
          <a:bodyPr vert="eaVert" rtlCol="0"/>
          <a:lstStyle/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04900" y="365125"/>
            <a:ext cx="8098896" cy="5811838"/>
          </a:xfrm>
        </p:spPr>
        <p:txBody>
          <a:bodyPr vert="eaVert" rtlCol="0"/>
          <a:lstStyle/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r>
              <a:rPr lang="ru-RU" dirty="0">
                <a:solidFill>
                  <a:srgbClr val="514843">
                    <a:lumMod val="60000"/>
                    <a:lumOff val="40000"/>
                  </a:srgbClr>
                </a:solidFill>
              </a:rPr>
              <a:t>09.10.2016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ru-RU" dirty="0">
              <a:solidFill>
                <a:srgbClr val="514843">
                  <a:lumMod val="60000"/>
                  <a:lumOff val="4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0FF54DE5-C571-48E8-A5BC-B369434E2F44}" type="slidenum">
              <a:rPr lang="ru-RU" smtClean="0">
                <a:solidFill>
                  <a:srgbClr val="514843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ru-RU" dirty="0">
              <a:solidFill>
                <a:srgbClr val="514843">
                  <a:lumMod val="60000"/>
                  <a:lumOff val="40000"/>
                </a:srgbClr>
              </a:solidFill>
            </a:endParaRPr>
          </a:p>
        </p:txBody>
      </p:sp>
      <p:grpSp>
        <p:nvGrpSpPr>
          <p:cNvPr id="7" name="Группа 6"/>
          <p:cNvGrpSpPr/>
          <p:nvPr/>
        </p:nvGrpSpPr>
        <p:grpSpPr>
          <a:xfrm rot="5400000">
            <a:off x="6514047" y="3228843"/>
            <a:ext cx="5632704" cy="84403"/>
            <a:chOff x="1073150" y="1219201"/>
            <a:chExt cx="10058400" cy="63125"/>
          </a:xfrm>
        </p:grpSpPr>
        <p:cxnSp>
          <p:nvCxnSpPr>
            <p:cNvPr id="8" name="Прямая соединительная линия 7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 8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57145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08D2BC5-0E5D-4645-A815-DFCA1A04B5A6}" type="datetime1">
              <a:rPr lang="ru-RU" smtClean="0">
                <a:solidFill>
                  <a:srgbClr val="514843">
                    <a:lumMod val="60000"/>
                    <a:lumOff val="40000"/>
                  </a:srgbClr>
                </a:solidFill>
              </a:rPr>
              <a:pPr/>
              <a:t>06.10.2020</a:t>
            </a:fld>
            <a:endParaRPr lang="ru-RU" dirty="0">
              <a:solidFill>
                <a:srgbClr val="514843">
                  <a:lumMod val="60000"/>
                  <a:lumOff val="4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ru-RU" dirty="0">
              <a:solidFill>
                <a:srgbClr val="514843">
                  <a:lumMod val="60000"/>
                  <a:lumOff val="4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0FF54DE5-C571-48E8-A5BC-B369434E2F44}" type="slidenum">
              <a:rPr lang="ru-RU" smtClean="0">
                <a:solidFill>
                  <a:srgbClr val="514843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ru-RU" dirty="0">
              <a:solidFill>
                <a:srgbClr val="514843">
                  <a:lumMod val="60000"/>
                  <a:lumOff val="4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5498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 с рисун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Группа 12"/>
          <p:cNvGrpSpPr/>
          <p:nvPr/>
        </p:nvGrpSpPr>
        <p:grpSpPr>
          <a:xfrm rot="10800000">
            <a:off x="0" y="5645510"/>
            <a:ext cx="12192000" cy="63125"/>
            <a:chOff x="507492" y="1501519"/>
            <a:chExt cx="8129016" cy="63125"/>
          </a:xfrm>
        </p:grpSpPr>
        <p:cxnSp>
          <p:nvCxnSpPr>
            <p:cNvPr id="17" name="Прямая соединительная линия 16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Группа 13"/>
          <p:cNvGrpSpPr/>
          <p:nvPr/>
        </p:nvGrpSpPr>
        <p:grpSpPr>
          <a:xfrm>
            <a:off x="0" y="1143000"/>
            <a:ext cx="12192000" cy="63125"/>
            <a:chOff x="507492" y="1501519"/>
            <a:chExt cx="8129016" cy="63125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Прямоугольник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FFFF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FFFF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5734050" cy="2219691"/>
          </a:xfrm>
        </p:spPr>
        <p:txBody>
          <a:bodyPr rtlCol="0" anchor="ctr">
            <a:normAutofit/>
          </a:bodyPr>
          <a:lstStyle>
            <a:lvl1pPr algn="l" rtl="0">
              <a:defRPr sz="4400" cap="all" baseline="0"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04900" y="4511784"/>
            <a:ext cx="5734050" cy="955565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800"/>
            </a:lvl1pPr>
            <a:lvl2pPr marL="457200" indent="0" algn="ctr" rtl="0">
              <a:buNone/>
              <a:defRPr sz="2000"/>
            </a:lvl2pPr>
            <a:lvl3pPr marL="914400" indent="0" algn="ctr" rtl="0">
              <a:buNone/>
              <a:defRPr sz="1800"/>
            </a:lvl3pPr>
            <a:lvl4pPr marL="1371600" indent="0" algn="ctr" rtl="0">
              <a:buNone/>
              <a:defRPr sz="1600"/>
            </a:lvl4pPr>
            <a:lvl5pPr marL="1828800" indent="0" algn="ctr" rtl="0">
              <a:buNone/>
              <a:defRPr sz="1600"/>
            </a:lvl5pPr>
            <a:lvl6pPr marL="2286000" indent="0" algn="ctr" rtl="0">
              <a:buNone/>
              <a:defRPr sz="1600"/>
            </a:lvl6pPr>
            <a:lvl7pPr marL="2743200" indent="0" algn="ctr" rtl="0">
              <a:buNone/>
              <a:defRPr sz="1600"/>
            </a:lvl7pPr>
            <a:lvl8pPr marL="3200400" indent="0" algn="ctr" rtl="0">
              <a:buNone/>
              <a:defRPr sz="1600"/>
            </a:lvl8pPr>
            <a:lvl9pPr marL="3657600" indent="0" algn="ctr" rtl="0">
              <a:buNone/>
              <a:defRPr sz="1600"/>
            </a:lvl9pPr>
          </a:lstStyle>
          <a:p>
            <a:pPr rtl="0"/>
            <a:r>
              <a:rPr lang="ru-RU" smtClean="0"/>
              <a:t>Образец подзаголовка</a:t>
            </a:r>
            <a:endParaRPr lang="ru-RU" dirty="0"/>
          </a:p>
        </p:txBody>
      </p:sp>
      <p:pic>
        <p:nvPicPr>
          <p:cNvPr id="10" name="Рисунок 9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5880" y="0"/>
            <a:ext cx="1747524" cy="2292094"/>
          </a:xfrm>
          <a:prstGeom prst="rect">
            <a:avLst/>
          </a:prstGeom>
        </p:spPr>
      </p:pic>
      <p:sp>
        <p:nvSpPr>
          <p:cNvPr id="11" name="Рисунок 10"/>
          <p:cNvSpPr>
            <a:spLocks noGrp="1"/>
          </p:cNvSpPr>
          <p:nvPr>
            <p:ph type="pic" sz="quarter" idx="13"/>
          </p:nvPr>
        </p:nvSpPr>
        <p:spPr>
          <a:xfrm>
            <a:off x="6981063" y="1310656"/>
            <a:ext cx="5210937" cy="4208604"/>
          </a:xfrm>
          <a:solidFill>
            <a:schemeClr val="tx1">
              <a:lumMod val="20000"/>
              <a:lumOff val="80000"/>
            </a:schemeClr>
          </a:solidFill>
        </p:spPr>
        <p:txBody>
          <a:bodyPr tIns="1005840" rtlCol="0"/>
          <a:lstStyle>
            <a:lvl1pPr marL="0" indent="0" algn="ctr" rtl="0">
              <a:buNone/>
              <a:defRPr/>
            </a:lvl1pPr>
          </a:lstStyle>
          <a:p>
            <a:pPr rtl="0"/>
            <a:r>
              <a:rPr lang="ru-RU" smtClean="0"/>
              <a:t>Вставка рисунка</a:t>
            </a:r>
            <a:endParaRPr lang="ru-RU" dirty="0"/>
          </a:p>
        </p:txBody>
      </p:sp>
      <p:sp>
        <p:nvSpPr>
          <p:cNvPr id="19" name="Пояснительный текст"/>
          <p:cNvSpPr/>
          <p:nvPr/>
        </p:nvSpPr>
        <p:spPr>
          <a:xfrm>
            <a:off x="12344400" y="0"/>
            <a:ext cx="1295400" cy="6858000"/>
          </a:xfrm>
          <a:prstGeom prst="roundRect">
            <a:avLst>
              <a:gd name="adj" fmla="val 9717"/>
            </a:avLst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ru-RU" sz="1100" b="1" i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ПРИМЕЧАНИЕ</a:t>
            </a:r>
            <a:endParaRPr lang="ru-RU" sz="1200" b="1" i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i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Чтобы изменить изображение на этом слайде, выберите рисунок и удалите его. Затем нажмите значок "Рисунки" в заполнителе, чтобы вставить изображение.</a:t>
            </a:r>
          </a:p>
        </p:txBody>
      </p:sp>
    </p:spTree>
    <p:extLst>
      <p:ext uri="{BB962C8B-B14F-4D97-AF65-F5344CB8AC3E}">
        <p14:creationId xmlns:p14="http://schemas.microsoft.com/office/powerpoint/2010/main" val="1671222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 7"/>
          <p:cNvGrpSpPr/>
          <p:nvPr/>
        </p:nvGrpSpPr>
        <p:grpSpPr>
          <a:xfrm>
            <a:off x="0" y="2514600"/>
            <a:ext cx="12192000" cy="3194035"/>
            <a:chOff x="647402" y="2514600"/>
            <a:chExt cx="10838688" cy="3194035"/>
          </a:xfrm>
        </p:grpSpPr>
        <p:grpSp>
          <p:nvGrpSpPr>
            <p:cNvPr id="9" name="Группа 8"/>
            <p:cNvGrpSpPr/>
            <p:nvPr/>
          </p:nvGrpSpPr>
          <p:grpSpPr>
            <a:xfrm>
              <a:off x="647402" y="2514600"/>
              <a:ext cx="10838688" cy="63125"/>
              <a:chOff x="507492" y="1501519"/>
              <a:chExt cx="8129016" cy="63125"/>
            </a:xfrm>
          </p:grpSpPr>
          <p:cxnSp>
            <p:nvCxnSpPr>
              <p:cNvPr id="14" name="Прямая соединительная линия 13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Прямая соединительная линия 14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Прямоугольник 9"/>
            <p:cNvSpPr/>
            <p:nvPr/>
          </p:nvSpPr>
          <p:spPr>
            <a:xfrm>
              <a:off x="647402" y="2640850"/>
              <a:ext cx="10838688" cy="294153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FFFFFF"/>
                </a:solidFill>
              </a:endParaRPr>
            </a:p>
          </p:txBody>
        </p:sp>
        <p:grpSp>
          <p:nvGrpSpPr>
            <p:cNvPr id="11" name="Группа 10"/>
            <p:cNvGrpSpPr/>
            <p:nvPr/>
          </p:nvGrpSpPr>
          <p:grpSpPr>
            <a:xfrm rot="10800000">
              <a:off x="647402" y="5645510"/>
              <a:ext cx="10838688" cy="63125"/>
              <a:chOff x="507492" y="1501519"/>
              <a:chExt cx="8129016" cy="63125"/>
            </a:xfrm>
          </p:grpSpPr>
          <p:cxnSp>
            <p:nvCxnSpPr>
              <p:cNvPr id="12" name="Прямая соединительная линия 11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Прямая соединительная линия 12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4899" y="2971806"/>
            <a:ext cx="10071099" cy="1684150"/>
          </a:xfrm>
        </p:spPr>
        <p:txBody>
          <a:bodyPr rtlCol="0" anchor="ctr">
            <a:normAutofit/>
          </a:bodyPr>
          <a:lstStyle>
            <a:lvl1pPr algn="l" rtl="0">
              <a:defRPr sz="4400" cap="all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>
          <a:xfrm>
            <a:off x="1104899" y="4655956"/>
            <a:ext cx="10071099" cy="50975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 algn="l" rtl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l" rtl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BF3049B1-F681-4AF5-B948-A3B940E9215A}" type="datetime1">
              <a:rPr lang="ru-RU" smtClean="0">
                <a:solidFill>
                  <a:srgbClr val="514843">
                    <a:lumMod val="60000"/>
                    <a:lumOff val="40000"/>
                  </a:srgbClr>
                </a:solidFill>
              </a:rPr>
              <a:pPr/>
              <a:t>06.10.2020</a:t>
            </a:fld>
            <a:endParaRPr lang="ru-RU" dirty="0">
              <a:solidFill>
                <a:srgbClr val="514843">
                  <a:lumMod val="60000"/>
                  <a:lumOff val="4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ru-RU" dirty="0">
              <a:solidFill>
                <a:srgbClr val="514843">
                  <a:lumMod val="60000"/>
                  <a:lumOff val="4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0FF54DE5-C571-48E8-A5BC-B369434E2F44}" type="slidenum">
              <a:rPr lang="ru-RU" smtClean="0">
                <a:solidFill>
                  <a:srgbClr val="514843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ru-RU" dirty="0">
              <a:solidFill>
                <a:srgbClr val="514843">
                  <a:lumMod val="60000"/>
                  <a:lumOff val="40000"/>
                </a:srgbClr>
              </a:solidFill>
            </a:endParaRPr>
          </a:p>
        </p:txBody>
      </p:sp>
      <p:pic>
        <p:nvPicPr>
          <p:cNvPr id="7" name="Рисунок 6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5880" y="0"/>
            <a:ext cx="1783188" cy="2971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6052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104900" y="1600200"/>
            <a:ext cx="4914900" cy="4571999"/>
          </a:xfrm>
        </p:spPr>
        <p:txBody>
          <a:bodyPr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/>
            </a:lvl8pPr>
            <a:lvl9pPr algn="l" rtl="0">
              <a:defRPr/>
            </a:lvl9pPr>
          </a:lstStyle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4914900" cy="4571999"/>
          </a:xfrm>
        </p:spPr>
        <p:txBody>
          <a:bodyPr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/>
            </a:lvl8pPr>
          </a:lstStyle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9071334-89C1-48F8-8089-E3D6AA3BB79C}" type="datetime1">
              <a:rPr lang="ru-RU" smtClean="0">
                <a:solidFill>
                  <a:srgbClr val="514843">
                    <a:lumMod val="60000"/>
                    <a:lumOff val="40000"/>
                  </a:srgbClr>
                </a:solidFill>
              </a:rPr>
              <a:pPr/>
              <a:t>06.10.2020</a:t>
            </a:fld>
            <a:endParaRPr lang="ru-RU" dirty="0">
              <a:solidFill>
                <a:srgbClr val="514843">
                  <a:lumMod val="60000"/>
                  <a:lumOff val="4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ru-RU" dirty="0">
              <a:solidFill>
                <a:srgbClr val="514843">
                  <a:lumMod val="60000"/>
                  <a:lumOff val="4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0FF54DE5-C571-48E8-A5BC-B369434E2F44}" type="slidenum">
              <a:rPr lang="ru-RU" smtClean="0">
                <a:solidFill>
                  <a:srgbClr val="514843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ru-RU" dirty="0">
              <a:solidFill>
                <a:srgbClr val="514843">
                  <a:lumMod val="60000"/>
                  <a:lumOff val="4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762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4919472" cy="823912"/>
          </a:xfrm>
        </p:spPr>
        <p:txBody>
          <a:bodyPr rtlCol="0" anchor="b"/>
          <a:lstStyle>
            <a:lvl1pPr marL="0" indent="0" algn="l" rtl="0">
              <a:spcBef>
                <a:spcPts val="0"/>
              </a:spcBef>
              <a:buNone/>
              <a:defRPr sz="2400" b="1"/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104900" y="2424112"/>
            <a:ext cx="4919472" cy="3748088"/>
          </a:xfrm>
        </p:spPr>
        <p:txBody>
          <a:bodyPr rtlCol="0"/>
          <a:lstStyle/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66110" y="1600200"/>
            <a:ext cx="4919472" cy="823912"/>
          </a:xfrm>
        </p:spPr>
        <p:txBody>
          <a:bodyPr rtlCol="0" anchor="b"/>
          <a:lstStyle>
            <a:lvl1pPr marL="0" indent="0" algn="l" rtl="0">
              <a:spcBef>
                <a:spcPts val="0"/>
              </a:spcBef>
              <a:buNone/>
              <a:defRPr sz="2400" b="1"/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66110" y="2424112"/>
            <a:ext cx="4919472" cy="3748088"/>
          </a:xfrm>
        </p:spPr>
        <p:txBody>
          <a:bodyPr rtlCol="0"/>
          <a:lstStyle/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FDCDF3F-3D72-4F56-93A1-9DDD55AB6452}" type="datetime1">
              <a:rPr lang="ru-RU" smtClean="0">
                <a:solidFill>
                  <a:srgbClr val="514843">
                    <a:lumMod val="60000"/>
                    <a:lumOff val="40000"/>
                  </a:srgbClr>
                </a:solidFill>
              </a:rPr>
              <a:pPr/>
              <a:t>06.10.2020</a:t>
            </a:fld>
            <a:endParaRPr lang="ru-RU" dirty="0">
              <a:solidFill>
                <a:srgbClr val="514843">
                  <a:lumMod val="60000"/>
                  <a:lumOff val="40000"/>
                </a:srgb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ru-RU" dirty="0">
              <a:solidFill>
                <a:srgbClr val="514843">
                  <a:lumMod val="60000"/>
                  <a:lumOff val="40000"/>
                </a:srgb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0FF54DE5-C571-48E8-A5BC-B369434E2F44}" type="slidenum">
              <a:rPr lang="ru-RU" smtClean="0">
                <a:solidFill>
                  <a:srgbClr val="514843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ru-RU" dirty="0">
              <a:solidFill>
                <a:srgbClr val="514843">
                  <a:lumMod val="60000"/>
                  <a:lumOff val="4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9023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C5C11A32-C44A-4E32-8FFB-D057369B4F61}" type="datetime1">
              <a:rPr lang="ru-RU" smtClean="0">
                <a:solidFill>
                  <a:srgbClr val="514843">
                    <a:lumMod val="60000"/>
                    <a:lumOff val="40000"/>
                  </a:srgbClr>
                </a:solidFill>
              </a:rPr>
              <a:pPr/>
              <a:t>06.10.2020</a:t>
            </a:fld>
            <a:endParaRPr lang="ru-RU" dirty="0">
              <a:solidFill>
                <a:srgbClr val="514843">
                  <a:lumMod val="60000"/>
                  <a:lumOff val="40000"/>
                </a:srgb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ru-RU" dirty="0">
              <a:solidFill>
                <a:srgbClr val="514843">
                  <a:lumMod val="60000"/>
                  <a:lumOff val="40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0FF54DE5-C571-48E8-A5BC-B369434E2F44}" type="slidenum">
              <a:rPr lang="ru-RU" smtClean="0">
                <a:solidFill>
                  <a:srgbClr val="514843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ru-RU" dirty="0">
              <a:solidFill>
                <a:srgbClr val="514843">
                  <a:lumMod val="60000"/>
                  <a:lumOff val="4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4166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5E5ECC2E-6DAB-4717-9C53-38589639C202}" type="datetime1">
              <a:rPr lang="ru-RU" smtClean="0">
                <a:solidFill>
                  <a:srgbClr val="514843">
                    <a:lumMod val="60000"/>
                    <a:lumOff val="40000"/>
                  </a:srgbClr>
                </a:solidFill>
              </a:rPr>
              <a:pPr/>
              <a:t>06.10.2020</a:t>
            </a:fld>
            <a:endParaRPr lang="ru-RU" dirty="0">
              <a:solidFill>
                <a:srgbClr val="514843">
                  <a:lumMod val="60000"/>
                  <a:lumOff val="40000"/>
                </a:srgb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ru-RU" dirty="0">
              <a:solidFill>
                <a:srgbClr val="514843">
                  <a:lumMod val="60000"/>
                  <a:lumOff val="40000"/>
                </a:srgb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0FF54DE5-C571-48E8-A5BC-B369434E2F44}" type="slidenum">
              <a:rPr lang="ru-RU" smtClean="0">
                <a:solidFill>
                  <a:srgbClr val="514843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ru-RU" dirty="0">
              <a:solidFill>
                <a:srgbClr val="514843">
                  <a:lumMod val="60000"/>
                  <a:lumOff val="4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2140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 anchor="b"/>
          <a:lstStyle>
            <a:lvl1pPr algn="l" rtl="0">
              <a:defRPr sz="3200"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41848" y="1600199"/>
            <a:ext cx="5445252" cy="4572001"/>
          </a:xfrm>
        </p:spPr>
        <p:txBody>
          <a:bodyPr rtlCol="0">
            <a:normAutofit/>
          </a:bodyPr>
          <a:lstStyle>
            <a:lvl1pPr algn="l" rtl="0">
              <a:defRPr sz="2000"/>
            </a:lvl1pPr>
            <a:lvl2pPr algn="l" rtl="0">
              <a:defRPr sz="1600"/>
            </a:lvl2pPr>
            <a:lvl3pPr algn="l" rtl="0">
              <a:defRPr sz="1600"/>
            </a:lvl3pPr>
            <a:lvl4pPr algn="l" rtl="0">
              <a:defRPr sz="14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4384548" cy="457200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200"/>
              </a:spcBef>
              <a:buNone/>
              <a:defRPr sz="18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2DC0002A-E6EF-4378-B5A3-22E20EA855B1}" type="datetime1">
              <a:rPr lang="ru-RU" smtClean="0">
                <a:solidFill>
                  <a:srgbClr val="514843">
                    <a:lumMod val="60000"/>
                    <a:lumOff val="40000"/>
                  </a:srgbClr>
                </a:solidFill>
              </a:rPr>
              <a:pPr/>
              <a:t>06.10.2020</a:t>
            </a:fld>
            <a:endParaRPr lang="ru-RU" dirty="0">
              <a:solidFill>
                <a:srgbClr val="514843">
                  <a:lumMod val="60000"/>
                  <a:lumOff val="4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ru-RU" dirty="0">
              <a:solidFill>
                <a:srgbClr val="514843">
                  <a:lumMod val="60000"/>
                  <a:lumOff val="4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0FF54DE5-C571-48E8-A5BC-B369434E2F44}" type="slidenum">
              <a:rPr lang="ru-RU" smtClean="0">
                <a:solidFill>
                  <a:srgbClr val="514843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ru-RU" dirty="0">
              <a:solidFill>
                <a:srgbClr val="514843">
                  <a:lumMod val="60000"/>
                  <a:lumOff val="4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1971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89000">
              <a:schemeClr val="accent5">
                <a:lumMod val="95000"/>
                <a:lumOff val="5000"/>
                <a:alpha val="62000"/>
              </a:schemeClr>
            </a:gs>
            <a:gs pos="100000">
              <a:schemeClr val="accent5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заголовка 1"/>
          <p:cNvSpPr>
            <a:spLocks noGrp="1"/>
          </p:cNvSpPr>
          <p:nvPr>
            <p:ph type="title"/>
          </p:nvPr>
        </p:nvSpPr>
        <p:spPr>
          <a:xfrm>
            <a:off x="1104900" y="76200"/>
            <a:ext cx="9980682" cy="1096962"/>
          </a:xfrm>
          <a:prstGeom prst="rect">
            <a:avLst/>
          </a:prstGeom>
        </p:spPr>
        <p:txBody>
          <a:bodyPr vert="horz" lIns="0" tIns="45720" rIns="0" bIns="45720" rtlCol="0" anchor="b">
            <a:normAutofit/>
          </a:bodyPr>
          <a:lstStyle/>
          <a:p>
            <a:pPr rtl="0"/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9982200" cy="45720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 rtl="0"/>
            <a:r>
              <a:rPr lang="ru-RU" dirty="0"/>
              <a:t>Образец текста</a:t>
            </a:r>
          </a:p>
          <a:p>
            <a:pPr lvl="1" rtl="0"/>
            <a:r>
              <a:rPr lang="ru-RU" dirty="0"/>
              <a:t>Второй уровень</a:t>
            </a:r>
          </a:p>
          <a:p>
            <a:pPr lvl="2" rtl="0"/>
            <a:r>
              <a:rPr lang="ru-RU" dirty="0"/>
              <a:t>Третий уровень</a:t>
            </a:r>
          </a:p>
          <a:p>
            <a:pPr lvl="3" rtl="0"/>
            <a:r>
              <a:rPr lang="ru-RU" dirty="0"/>
              <a:t>Четвертый уровень</a:t>
            </a:r>
          </a:p>
          <a:p>
            <a:pPr lvl="4" rtl="0"/>
            <a:r>
              <a:rPr lang="ru-RU" dirty="0"/>
              <a:t>Пятый уровень</a:t>
            </a:r>
          </a:p>
          <a:p>
            <a:pPr lvl="5" rtl="0"/>
            <a:r>
              <a:rPr lang="ru-RU" dirty="0"/>
              <a:t>Шестой уровень</a:t>
            </a:r>
          </a:p>
          <a:p>
            <a:pPr lvl="6" rtl="0"/>
            <a:r>
              <a:rPr lang="ru-RU" dirty="0"/>
              <a:t>Седьмой уровень</a:t>
            </a:r>
          </a:p>
          <a:p>
            <a:pPr lvl="7" rtl="0"/>
            <a:r>
              <a:rPr lang="ru-RU" dirty="0"/>
              <a:t>Восьмой уровень</a:t>
            </a:r>
          </a:p>
          <a:p>
            <a:pPr lvl="8" rtl="0"/>
            <a:r>
              <a:rPr lang="ru-RU" dirty="0"/>
              <a:t>Девятый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104899" y="6356351"/>
            <a:ext cx="1829559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 rtl="0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A42E0B6C-3F58-4527-A133-F91FB65EBC2F}" type="datetime1">
              <a:rPr lang="ru-RU" smtClean="0">
                <a:solidFill>
                  <a:srgbClr val="514843">
                    <a:lumMod val="60000"/>
                    <a:lumOff val="40000"/>
                  </a:srgbClr>
                </a:solidFill>
              </a:rPr>
              <a:pPr/>
              <a:t>06.10.2020</a:t>
            </a:fld>
            <a:endParaRPr lang="ru-RU" dirty="0">
              <a:solidFill>
                <a:srgbClr val="514843">
                  <a:lumMod val="60000"/>
                  <a:lumOff val="4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934459" y="6356350"/>
            <a:ext cx="6323082" cy="365126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 rtl="0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 dirty="0">
              <a:solidFill>
                <a:srgbClr val="514843">
                  <a:lumMod val="60000"/>
                  <a:lumOff val="4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256782" y="6356351"/>
            <a:ext cx="18288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 rtl="0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0FF54DE5-C571-48E8-A5BC-B369434E2F44}" type="slidenum">
              <a:rPr lang="ru-RU" smtClean="0">
                <a:solidFill>
                  <a:srgbClr val="514843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ru-RU" dirty="0">
              <a:solidFill>
                <a:srgbClr val="514843">
                  <a:lumMod val="60000"/>
                  <a:lumOff val="40000"/>
                </a:srgbClr>
              </a:solidFill>
            </a:endParaRPr>
          </a:p>
        </p:txBody>
      </p:sp>
      <p:grpSp>
        <p:nvGrpSpPr>
          <p:cNvPr id="15" name="Группа 14"/>
          <p:cNvGrpSpPr/>
          <p:nvPr/>
        </p:nvGrpSpPr>
        <p:grpSpPr>
          <a:xfrm>
            <a:off x="1103376" y="1219201"/>
            <a:ext cx="9985248" cy="84403"/>
            <a:chOff x="1073150" y="1219201"/>
            <a:chExt cx="10058400" cy="63125"/>
          </a:xfrm>
        </p:grpSpPr>
        <p:cxnSp>
          <p:nvCxnSpPr>
            <p:cNvPr id="13" name="Прямая соединительная линия 12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62459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696">
          <p15:clr>
            <a:srgbClr val="F26B43"/>
          </p15:clr>
        </p15:guide>
        <p15:guide id="2" pos="6984">
          <p15:clr>
            <a:srgbClr val="F26B43"/>
          </p15:clr>
        </p15:guide>
        <p15:guide id="3" orient="horz" pos="1008">
          <p15:clr>
            <a:srgbClr val="F26B43"/>
          </p15:clr>
        </p15:guide>
        <p15:guide id="4" orient="horz" pos="38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 idx="4294967295"/>
          </p:nvPr>
        </p:nvSpPr>
        <p:spPr>
          <a:xfrm>
            <a:off x="744717" y="923827"/>
            <a:ext cx="9568207" cy="3421930"/>
          </a:xfrm>
        </p:spPr>
        <p:txBody>
          <a:bodyPr rtlCol="0" anchor="ctr"/>
          <a:lstStyle/>
          <a:p>
            <a:pPr rtl="0"/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4" name="Рисунок 3" descr="Открытая книга на столе, размытые полки с книгами на заднем плане" title="Образец рисунка"/>
          <p:cNvPicPr>
            <a:picLocks noGrp="1" noChangeAspect="1"/>
          </p:cNvPicPr>
          <p:nvPr>
            <p:ph type="pic" sz="quarter"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90" r="8890"/>
          <a:stretch>
            <a:fillRect/>
          </a:stretch>
        </p:blipFill>
        <p:spPr>
          <a:xfrm>
            <a:off x="3972138" y="4408340"/>
            <a:ext cx="2865437" cy="2314575"/>
          </a:xfrm>
        </p:spPr>
      </p:pic>
      <p:sp>
        <p:nvSpPr>
          <p:cNvPr id="2" name="Прямоугольник 1"/>
          <p:cNvSpPr/>
          <p:nvPr/>
        </p:nvSpPr>
        <p:spPr>
          <a:xfrm>
            <a:off x="-113122" y="65988"/>
            <a:ext cx="12305122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kk-KZ" sz="2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4-дәріс</a:t>
            </a:r>
          </a:p>
          <a:p>
            <a:pPr algn="ctr"/>
            <a:endParaRPr lang="kk-KZ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kk-KZ" sz="2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sz="4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Уәждеме </a:t>
            </a:r>
            <a:r>
              <a:rPr lang="kk-KZ" sz="4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 сөзжасам. </a:t>
            </a:r>
            <a:endParaRPr lang="kk-KZ" sz="4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sz="4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 </a:t>
            </a:r>
            <a:r>
              <a:rPr lang="kk-KZ" sz="4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байланысы мен </a:t>
            </a:r>
            <a:r>
              <a:rPr lang="kk-KZ" sz="4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ерекшелігі.</a:t>
            </a:r>
          </a:p>
          <a:p>
            <a:endParaRPr lang="kk-KZ" sz="4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4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4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4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</a:t>
            </a:r>
          </a:p>
          <a:p>
            <a:r>
              <a:rPr lang="kk-KZ" sz="4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</a:t>
            </a:r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профессор Салқынбай А.Б.</a:t>
            </a:r>
          </a:p>
          <a:p>
            <a:endParaRPr lang="kk-KZ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762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89815" y="1904214"/>
            <a:ext cx="987929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 smtClean="0">
                <a:solidFill>
                  <a:srgbClr val="0070C0"/>
                </a:solidFill>
              </a:rPr>
              <a:t>Сөзжасамдық</a:t>
            </a:r>
            <a:r>
              <a:rPr lang="ru-RU" sz="2800" dirty="0" smtClean="0">
                <a:solidFill>
                  <a:srgbClr val="0070C0"/>
                </a:solidFill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</a:rPr>
              <a:t>уәждеме</a:t>
            </a:r>
            <a:r>
              <a:rPr lang="ru-RU" sz="2800" dirty="0" smtClean="0">
                <a:solidFill>
                  <a:srgbClr val="0070C0"/>
                </a:solidFill>
              </a:rPr>
              <a:t> – тек </a:t>
            </a:r>
            <a:r>
              <a:rPr lang="ru-RU" sz="2800" dirty="0" err="1" smtClean="0">
                <a:solidFill>
                  <a:srgbClr val="0070C0"/>
                </a:solidFill>
              </a:rPr>
              <a:t>номинативті</a:t>
            </a:r>
            <a:r>
              <a:rPr lang="ru-RU" sz="2800" dirty="0" smtClean="0">
                <a:solidFill>
                  <a:srgbClr val="0070C0"/>
                </a:solidFill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</a:rPr>
              <a:t>туынды</a:t>
            </a:r>
            <a:r>
              <a:rPr lang="ru-RU" sz="2800" dirty="0" smtClean="0">
                <a:solidFill>
                  <a:srgbClr val="0070C0"/>
                </a:solidFill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</a:rPr>
              <a:t>атауларға</a:t>
            </a:r>
            <a:r>
              <a:rPr lang="ru-RU" sz="2800" dirty="0" smtClean="0">
                <a:solidFill>
                  <a:srgbClr val="0070C0"/>
                </a:solidFill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</a:rPr>
              <a:t>ғана</a:t>
            </a:r>
            <a:r>
              <a:rPr lang="ru-RU" sz="2800" dirty="0" smtClean="0">
                <a:solidFill>
                  <a:srgbClr val="0070C0"/>
                </a:solidFill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</a:rPr>
              <a:t>қатысты</a:t>
            </a:r>
            <a:r>
              <a:rPr lang="ru-RU" sz="2800" dirty="0" smtClean="0">
                <a:solidFill>
                  <a:srgbClr val="0070C0"/>
                </a:solidFill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</a:rPr>
              <a:t>анықталады</a:t>
            </a:r>
            <a:r>
              <a:rPr lang="ru-RU" sz="2800" dirty="0" smtClean="0">
                <a:solidFill>
                  <a:srgbClr val="0070C0"/>
                </a:solidFill>
              </a:rPr>
              <a:t>. </a:t>
            </a:r>
            <a:r>
              <a:rPr lang="ru-RU" sz="2800" dirty="0" err="1" smtClean="0">
                <a:solidFill>
                  <a:srgbClr val="0070C0"/>
                </a:solidFill>
              </a:rPr>
              <a:t>Еркін</a:t>
            </a:r>
            <a:r>
              <a:rPr lang="ru-RU" sz="2800" dirty="0" smtClean="0">
                <a:solidFill>
                  <a:srgbClr val="0070C0"/>
                </a:solidFill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</a:rPr>
              <a:t>сөз</a:t>
            </a:r>
            <a:r>
              <a:rPr lang="ru-RU" sz="2800" dirty="0" smtClean="0">
                <a:solidFill>
                  <a:srgbClr val="0070C0"/>
                </a:solidFill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</a:rPr>
              <a:t>тіркестері</a:t>
            </a:r>
            <a:r>
              <a:rPr lang="ru-RU" sz="2800" dirty="0" smtClean="0">
                <a:solidFill>
                  <a:srgbClr val="0070C0"/>
                </a:solidFill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</a:rPr>
              <a:t>уәждемелік</a:t>
            </a:r>
            <a:r>
              <a:rPr lang="ru-RU" sz="2800" dirty="0" smtClean="0">
                <a:solidFill>
                  <a:srgbClr val="0070C0"/>
                </a:solidFill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</a:rPr>
              <a:t>аядан</a:t>
            </a:r>
            <a:r>
              <a:rPr lang="ru-RU" sz="2800" dirty="0" smtClean="0">
                <a:solidFill>
                  <a:srgbClr val="0070C0"/>
                </a:solidFill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</a:rPr>
              <a:t>қарастырыла</a:t>
            </a:r>
            <a:r>
              <a:rPr lang="ru-RU" sz="2800" dirty="0" smtClean="0">
                <a:solidFill>
                  <a:srgbClr val="0070C0"/>
                </a:solidFill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</a:rPr>
              <a:t>алмайды</a:t>
            </a:r>
            <a:r>
              <a:rPr lang="ru-RU" sz="2800" dirty="0" smtClean="0">
                <a:solidFill>
                  <a:srgbClr val="0070C0"/>
                </a:solidFill>
              </a:rPr>
              <a:t>, </a:t>
            </a:r>
            <a:r>
              <a:rPr lang="ru-RU" sz="2800" dirty="0" err="1" smtClean="0">
                <a:solidFill>
                  <a:srgbClr val="0070C0"/>
                </a:solidFill>
              </a:rPr>
              <a:t>өйткені</a:t>
            </a:r>
            <a:r>
              <a:rPr lang="ru-RU" sz="2800" dirty="0" smtClean="0">
                <a:solidFill>
                  <a:srgbClr val="0070C0"/>
                </a:solidFill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</a:rPr>
              <a:t>еркін</a:t>
            </a:r>
            <a:r>
              <a:rPr lang="ru-RU" sz="2800" dirty="0" smtClean="0">
                <a:solidFill>
                  <a:srgbClr val="0070C0"/>
                </a:solidFill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</a:rPr>
              <a:t>сөз</a:t>
            </a:r>
            <a:r>
              <a:rPr lang="ru-RU" sz="2800" dirty="0" smtClean="0">
                <a:solidFill>
                  <a:srgbClr val="0070C0"/>
                </a:solidFill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</a:rPr>
              <a:t>тіркестері</a:t>
            </a:r>
            <a:r>
              <a:rPr lang="ru-RU" sz="2800" dirty="0" smtClean="0">
                <a:solidFill>
                  <a:srgbClr val="0070C0"/>
                </a:solidFill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</a:rPr>
              <a:t>атаулық</a:t>
            </a:r>
            <a:r>
              <a:rPr lang="ru-RU" sz="2800" dirty="0" smtClean="0">
                <a:solidFill>
                  <a:srgbClr val="0070C0"/>
                </a:solidFill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</a:rPr>
              <a:t>мағына</a:t>
            </a:r>
            <a:r>
              <a:rPr lang="ru-RU" sz="2800" dirty="0" smtClean="0">
                <a:solidFill>
                  <a:srgbClr val="0070C0"/>
                </a:solidFill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</a:rPr>
              <a:t>туғызбады</a:t>
            </a:r>
            <a:r>
              <a:rPr lang="ru-RU" sz="2800" dirty="0" smtClean="0">
                <a:solidFill>
                  <a:srgbClr val="0070C0"/>
                </a:solidFill>
              </a:rPr>
              <a:t>. </a:t>
            </a:r>
            <a:r>
              <a:rPr lang="ru-RU" sz="2800" dirty="0" err="1" smtClean="0">
                <a:solidFill>
                  <a:srgbClr val="0070C0"/>
                </a:solidFill>
              </a:rPr>
              <a:t>Атаулық</a:t>
            </a:r>
            <a:r>
              <a:rPr lang="ru-RU" sz="2800" dirty="0" smtClean="0">
                <a:solidFill>
                  <a:srgbClr val="0070C0"/>
                </a:solidFill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</a:rPr>
              <a:t>мағына</a:t>
            </a:r>
            <a:r>
              <a:rPr lang="ru-RU" sz="2800" dirty="0" smtClean="0">
                <a:solidFill>
                  <a:srgbClr val="0070C0"/>
                </a:solidFill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</a:rPr>
              <a:t>болмаған</a:t>
            </a:r>
            <a:r>
              <a:rPr lang="ru-RU" sz="2800" dirty="0" smtClean="0">
                <a:solidFill>
                  <a:srgbClr val="0070C0"/>
                </a:solidFill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</a:rPr>
              <a:t>жерде</a:t>
            </a:r>
            <a:r>
              <a:rPr lang="ru-RU" sz="2800" dirty="0" smtClean="0">
                <a:solidFill>
                  <a:srgbClr val="0070C0"/>
                </a:solidFill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</a:rPr>
              <a:t>уәждеме</a:t>
            </a:r>
            <a:r>
              <a:rPr lang="ru-RU" sz="2800" dirty="0" smtClean="0">
                <a:solidFill>
                  <a:srgbClr val="0070C0"/>
                </a:solidFill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</a:rPr>
              <a:t>болуы</a:t>
            </a:r>
            <a:r>
              <a:rPr lang="ru-RU" sz="2800" dirty="0" smtClean="0">
                <a:solidFill>
                  <a:srgbClr val="0070C0"/>
                </a:solidFill>
              </a:rPr>
              <a:t> да </a:t>
            </a:r>
            <a:r>
              <a:rPr lang="ru-RU" sz="2800" dirty="0" err="1" smtClean="0">
                <a:solidFill>
                  <a:srgbClr val="0070C0"/>
                </a:solidFill>
              </a:rPr>
              <a:t>мүмкін</a:t>
            </a:r>
            <a:r>
              <a:rPr lang="ru-RU" sz="2800" dirty="0" smtClean="0">
                <a:solidFill>
                  <a:srgbClr val="0070C0"/>
                </a:solidFill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</a:rPr>
              <a:t>емес</a:t>
            </a:r>
            <a:r>
              <a:rPr lang="ru-RU" sz="2800" dirty="0" smtClean="0">
                <a:solidFill>
                  <a:srgbClr val="0070C0"/>
                </a:solidFill>
              </a:rPr>
              <a:t>. </a:t>
            </a:r>
            <a:r>
              <a:rPr lang="ru-RU" sz="2800" dirty="0" err="1" smtClean="0">
                <a:solidFill>
                  <a:srgbClr val="0070C0"/>
                </a:solidFill>
              </a:rPr>
              <a:t>Сөзжасамдық-уәждемелік</a:t>
            </a:r>
            <a:r>
              <a:rPr lang="ru-RU" sz="2800" dirty="0" smtClean="0">
                <a:solidFill>
                  <a:srgbClr val="0070C0"/>
                </a:solidFill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</a:rPr>
              <a:t>қатынас</a:t>
            </a:r>
            <a:r>
              <a:rPr lang="ru-RU" sz="2800" dirty="0" smtClean="0">
                <a:solidFill>
                  <a:srgbClr val="0070C0"/>
                </a:solidFill>
              </a:rPr>
              <a:t> – деривация </a:t>
            </a:r>
            <a:r>
              <a:rPr lang="ru-RU" sz="2800" dirty="0" err="1" smtClean="0">
                <a:solidFill>
                  <a:srgbClr val="0070C0"/>
                </a:solidFill>
              </a:rPr>
              <a:t>негізінде</a:t>
            </a:r>
            <a:r>
              <a:rPr lang="ru-RU" sz="2800" dirty="0" smtClean="0">
                <a:solidFill>
                  <a:srgbClr val="0070C0"/>
                </a:solidFill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</a:rPr>
              <a:t>себепші</a:t>
            </a:r>
            <a:r>
              <a:rPr lang="ru-RU" sz="2800" dirty="0" smtClean="0">
                <a:solidFill>
                  <a:srgbClr val="0070C0"/>
                </a:solidFill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</a:rPr>
              <a:t>негіз</a:t>
            </a:r>
            <a:r>
              <a:rPr lang="ru-RU" sz="2800" dirty="0" smtClean="0">
                <a:solidFill>
                  <a:srgbClr val="0070C0"/>
                </a:solidFill>
              </a:rPr>
              <a:t> бен </a:t>
            </a:r>
            <a:r>
              <a:rPr lang="ru-RU" sz="2800" dirty="0" err="1" smtClean="0">
                <a:solidFill>
                  <a:srgbClr val="0070C0"/>
                </a:solidFill>
              </a:rPr>
              <a:t>туынды</a:t>
            </a:r>
            <a:r>
              <a:rPr lang="ru-RU" sz="2800" dirty="0" smtClean="0">
                <a:solidFill>
                  <a:srgbClr val="0070C0"/>
                </a:solidFill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</a:rPr>
              <a:t>сөз</a:t>
            </a:r>
            <a:r>
              <a:rPr lang="ru-RU" sz="2800" dirty="0" smtClean="0">
                <a:solidFill>
                  <a:srgbClr val="0070C0"/>
                </a:solidFill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</a:rPr>
              <a:t>арасында</a:t>
            </a:r>
            <a:r>
              <a:rPr lang="ru-RU" sz="2800" dirty="0" smtClean="0">
                <a:solidFill>
                  <a:srgbClr val="0070C0"/>
                </a:solidFill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</a:rPr>
              <a:t>болатын</a:t>
            </a:r>
            <a:r>
              <a:rPr lang="ru-RU" sz="2800" dirty="0" smtClean="0">
                <a:solidFill>
                  <a:srgbClr val="0070C0"/>
                </a:solidFill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</a:rPr>
              <a:t>сөзжасамдық</a:t>
            </a:r>
            <a:r>
              <a:rPr lang="ru-RU" sz="2800" dirty="0" smtClean="0">
                <a:solidFill>
                  <a:srgbClr val="0070C0"/>
                </a:solidFill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</a:rPr>
              <a:t>қатынас</a:t>
            </a:r>
            <a:r>
              <a:rPr lang="ru-RU" sz="2800" dirty="0" smtClean="0">
                <a:solidFill>
                  <a:srgbClr val="0070C0"/>
                </a:solidFill>
              </a:rPr>
              <a:t>. </a:t>
            </a:r>
            <a:r>
              <a:rPr lang="ru-RU" sz="2800" dirty="0" err="1" smtClean="0">
                <a:solidFill>
                  <a:srgbClr val="0070C0"/>
                </a:solidFill>
              </a:rPr>
              <a:t>Уәждеме</a:t>
            </a:r>
            <a:r>
              <a:rPr lang="ru-RU" sz="2800" dirty="0" smtClean="0">
                <a:solidFill>
                  <a:srgbClr val="0070C0"/>
                </a:solidFill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</a:rPr>
              <a:t>процесі</a:t>
            </a:r>
            <a:r>
              <a:rPr lang="ru-RU" sz="2800" dirty="0" smtClean="0">
                <a:solidFill>
                  <a:srgbClr val="0070C0"/>
                </a:solidFill>
              </a:rPr>
              <a:t> – </a:t>
            </a:r>
            <a:r>
              <a:rPr lang="ru-RU" sz="2800" dirty="0" err="1" smtClean="0">
                <a:solidFill>
                  <a:srgbClr val="0070C0"/>
                </a:solidFill>
              </a:rPr>
              <a:t>жаңа</a:t>
            </a:r>
            <a:r>
              <a:rPr lang="ru-RU" sz="2800" dirty="0" smtClean="0">
                <a:solidFill>
                  <a:srgbClr val="0070C0"/>
                </a:solidFill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</a:rPr>
              <a:t>мағыналы</a:t>
            </a:r>
            <a:r>
              <a:rPr lang="ru-RU" sz="2800" dirty="0" smtClean="0">
                <a:solidFill>
                  <a:srgbClr val="0070C0"/>
                </a:solidFill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</a:rPr>
              <a:t>туынды</a:t>
            </a:r>
            <a:r>
              <a:rPr lang="ru-RU" sz="2800" dirty="0" smtClean="0">
                <a:solidFill>
                  <a:srgbClr val="0070C0"/>
                </a:solidFill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</a:rPr>
              <a:t>сөздің</a:t>
            </a:r>
            <a:r>
              <a:rPr lang="ru-RU" sz="2800" dirty="0" smtClean="0">
                <a:solidFill>
                  <a:srgbClr val="0070C0"/>
                </a:solidFill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</a:rPr>
              <a:t>жасалу</a:t>
            </a:r>
            <a:r>
              <a:rPr lang="ru-RU" sz="2800" dirty="0" smtClean="0">
                <a:solidFill>
                  <a:srgbClr val="0070C0"/>
                </a:solidFill>
              </a:rPr>
              <a:t>, </a:t>
            </a:r>
            <a:r>
              <a:rPr lang="ru-RU" sz="2800" dirty="0" err="1" smtClean="0">
                <a:solidFill>
                  <a:srgbClr val="0070C0"/>
                </a:solidFill>
              </a:rPr>
              <a:t>қалыптасу</a:t>
            </a:r>
            <a:r>
              <a:rPr lang="ru-RU" sz="2800" dirty="0" smtClean="0">
                <a:solidFill>
                  <a:srgbClr val="0070C0"/>
                </a:solidFill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</a:rPr>
              <a:t>процесі</a:t>
            </a:r>
            <a:r>
              <a:rPr lang="ru-RU" sz="2800" dirty="0" smtClean="0">
                <a:solidFill>
                  <a:srgbClr val="0070C0"/>
                </a:solidFill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</a:rPr>
              <a:t>үстінде</a:t>
            </a:r>
            <a:r>
              <a:rPr lang="ru-RU" sz="2800" dirty="0" smtClean="0">
                <a:solidFill>
                  <a:srgbClr val="0070C0"/>
                </a:solidFill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</a:rPr>
              <a:t>болатын</a:t>
            </a:r>
            <a:r>
              <a:rPr lang="ru-RU" sz="2800" dirty="0" smtClean="0">
                <a:solidFill>
                  <a:srgbClr val="0070C0"/>
                </a:solidFill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</a:rPr>
              <a:t>күрделі</a:t>
            </a:r>
            <a:r>
              <a:rPr lang="ru-RU" sz="2800" dirty="0" smtClean="0">
                <a:solidFill>
                  <a:srgbClr val="0070C0"/>
                </a:solidFill>
              </a:rPr>
              <a:t> процесс. </a:t>
            </a:r>
            <a:endParaRPr lang="ru-RU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1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99241" y="1443841"/>
            <a:ext cx="1052031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70510" algn="just">
              <a:spcAft>
                <a:spcPts val="0"/>
              </a:spcAft>
            </a:pPr>
            <a:r>
              <a:rPr lang="kk-KZ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Сөзжасамдық-уәждемелік</a:t>
            </a:r>
            <a:r>
              <a:rPr lang="kk-KZ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қатынас тек туынды сөзге қатысты ғана орындалады. Туынды сөз жасалу үшін: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arenR"/>
            </a:pPr>
            <a:r>
              <a:rPr lang="kk-KZ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сөзге немесе атауға деген объективті тілдік қажеттілік болуы шарт;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arenR"/>
            </a:pPr>
            <a:r>
              <a:rPr lang="kk-KZ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денотаттың</a:t>
            </a:r>
            <a:r>
              <a:rPr lang="kk-KZ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(болмыстың) номинативтік белгілері қарапайым не күрделі сипатта адам танымында қабылданып, сол туралы ұғым қалыптасуы керек;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arenR"/>
            </a:pPr>
            <a:r>
              <a:rPr lang="kk-KZ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қалыптасқан ұғымды атау үшін ұқсас ұғымдар мен атаулар іріктеледі;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arenR"/>
            </a:pPr>
            <a:r>
              <a:rPr lang="kk-KZ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іріктелген атау туынды сөздің себепші негізі болады да, себепші негіз бен туынды сөз арасында мағыналық және тұлғалық қатынас орнайды; 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arenR"/>
            </a:pPr>
            <a:r>
              <a:rPr lang="kk-KZ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тұлғалық және мағыналық қатынас негізінде туынды сөздің уәжділігі анықтала алады.  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3908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3816" y="1348033"/>
            <a:ext cx="9980682" cy="1659118"/>
          </a:xfrm>
        </p:spPr>
        <p:txBody>
          <a:bodyPr/>
          <a:lstStyle/>
          <a:p>
            <a:pPr algn="ctr"/>
            <a:r>
              <a:rPr lang="kk-KZ" dirty="0" smtClean="0">
                <a:solidFill>
                  <a:srgbClr val="00B050"/>
                </a:solidFill>
              </a:rPr>
              <a:t>Назар қойып тыңдағандарыңызға </a:t>
            </a:r>
            <a:r>
              <a:rPr lang="kk-KZ" dirty="0" err="1" smtClean="0">
                <a:solidFill>
                  <a:srgbClr val="00B050"/>
                </a:solidFill>
              </a:rPr>
              <a:t>рақымет</a:t>
            </a:r>
            <a:r>
              <a:rPr lang="kk-KZ" dirty="0" smtClean="0">
                <a:solidFill>
                  <a:srgbClr val="00B050"/>
                </a:solidFill>
              </a:rPr>
              <a:t>! </a:t>
            </a:r>
            <a:endParaRPr lang="ru-RU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4726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20132" y="1543168"/>
            <a:ext cx="1005839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Уәждемеде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келген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сөздің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ішкі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мағыналық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халық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дүниетанымымен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салт-дәстүрі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түсіндіріледі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Когнитологияда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нысан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когнитив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</a:p>
          <a:p>
            <a:r>
              <a:rPr lang="ru-RU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Уәждемеде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сөздің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ішкі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Уәждеме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(мотивация) </a:t>
            </a:r>
            <a:r>
              <a:rPr lang="ru-RU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әуелде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философиялық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термин </a:t>
            </a:r>
            <a:r>
              <a:rPr lang="ru-RU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қолданылған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2480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67266" y="1696826"/>
            <a:ext cx="1022808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70510" algn="just">
              <a:spcAft>
                <a:spcPts val="0"/>
              </a:spcAft>
            </a:pPr>
            <a:r>
              <a:rPr lang="kk-KZ" sz="32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kk-KZ" sz="32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Мотивация</a:t>
            </a:r>
            <a:r>
              <a:rPr lang="kk-KZ" sz="32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 сөзін тіл білімі термині ретінде қолданған ғалым Ю.</a:t>
            </a:r>
            <a:r>
              <a:rPr lang="kk-KZ" sz="32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Маслов</a:t>
            </a:r>
            <a:r>
              <a:rPr lang="kk-KZ" sz="32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kk-KZ" sz="32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Введение</a:t>
            </a:r>
            <a:r>
              <a:rPr lang="kk-KZ" sz="32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kk-KZ" sz="32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языкознание</a:t>
            </a:r>
            <a:r>
              <a:rPr lang="kk-KZ" sz="32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 атты еңбегінде сөздің ішкі формасы (</a:t>
            </a:r>
            <a:r>
              <a:rPr lang="kk-KZ" sz="32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Потебня</a:t>
            </a:r>
            <a:r>
              <a:rPr lang="kk-KZ" sz="32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термині) деген терминді уәждемемен алмастырып қолданады. </a:t>
            </a:r>
            <a:endParaRPr lang="ru-RU" sz="32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4385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7646" y="1318391"/>
            <a:ext cx="1121789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70510" algn="just">
              <a:spcAft>
                <a:spcPts val="0"/>
              </a:spcAft>
            </a:pPr>
            <a:r>
              <a:rPr lang="kk-KZ" sz="28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r>
              <a:rPr lang="kk-KZ" sz="28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әждеме саласы қарастыратын мотив – таңбаның ұғымымен тікелей байланысты; бірақ екеуі екі басқа нәрсе. </a:t>
            </a:r>
          </a:p>
          <a:p>
            <a:pPr indent="270510" algn="just">
              <a:spcAft>
                <a:spcPts val="0"/>
              </a:spcAft>
            </a:pPr>
            <a:r>
              <a:rPr lang="kk-KZ" sz="28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Сөздің ішкі формасы таңбаның ішкі құрылымы арқылы анықталса, ал оның мотиві, уәжі – заттың қасиеті арқылы айқындалады. Таңбаның мағынасын түрлі сөздердің мағыналары арқылы шамалауға болса, уәжі – шындық болмыстағы зат пен құбылыстың қасиеттері мен белгісі арқылы белгіленеді. </a:t>
            </a:r>
            <a:r>
              <a:rPr lang="kk-KZ" sz="2800" i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Сөздің ішкі формасы</a:t>
            </a:r>
            <a:r>
              <a:rPr lang="kk-KZ" sz="28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атаудың өзін құрайтын сыңарлармен тұлғалық және мағыналық жағынан жақындығы, байланысы ретінде қарастырылады. Бұл таза тілдік бірліктердің бір-бірін негіздеуі түрінде танылады. Ал уәждеме атау мен зат арасындағы байланыс пен бірліктен туындаса керек. </a:t>
            </a:r>
            <a:endParaRPr lang="ru-RU" sz="28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0264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91852" y="1970203"/>
            <a:ext cx="1015266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70510" algn="just">
              <a:spcAft>
                <a:spcPts val="0"/>
              </a:spcAft>
            </a:pPr>
            <a:r>
              <a:rPr lang="kk-KZ" sz="28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Уәждеме – сөздің ұғыммен байланысын, болмыспен қарым-қатынасын айқындайтын болғандықтан, әрі осы процесс кез келген тілдегі атаудың жасалуына негіз болатындықтан, тілде жалпы заңдылықтардың орнығуы заңды.</a:t>
            </a:r>
          </a:p>
          <a:p>
            <a:pPr indent="270510" algn="just">
              <a:spcAft>
                <a:spcPts val="0"/>
              </a:spcAft>
            </a:pPr>
            <a:r>
              <a:rPr lang="kk-KZ" sz="28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Уәждеме – тіл мен ойлаудың, зат пен болмыстың арасындағы қарым-қатынасты, байланысты айқындауға арналған пән болмаса да, мұны айналып өте алмайды. Өйткені кез келген атау  заттың ұғымдағы бейнесі, көрінісінің таңбалануы. </a:t>
            </a:r>
            <a:endParaRPr lang="ru-RU" sz="28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3748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72998" y="1305342"/>
            <a:ext cx="1048260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білімінің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қазіргі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теориялық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дамуында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уәждеме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ұғымы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сөзжасам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тығыз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байланыста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қарастырылады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Кей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білімінде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сөзжасамдық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уәждеме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сала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танылады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Сөзжасамдық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уәждеме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жағынан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ұғымдық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түсініктермен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астасып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жатады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Туынды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сөздің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номинативтік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қызметі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семантикалық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мағынасының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болуымен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ұғымдық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мән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беруімен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ал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туынды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мағынаның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себепші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негізделеді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Сөзжасамдық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уәждеме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өзіндік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метатіл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ерекшелене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Түбір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себепші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”,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туынды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негізделген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атауға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келеді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Тілдегі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екіншілік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мағынадағы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бірліктің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уәжділік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қатынасының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мәні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ерекшелігін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сөзжасамдық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талдаудың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бөлігі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2786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86119" y="1582341"/>
            <a:ext cx="1113930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Сөзжасамдық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уәждеме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дегеніміз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түбірлес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сөздің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бірінің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мағынасы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екіншісінің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мағынасының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тууына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болатын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мағыналық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себептілікке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негізделген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сөзжасамдық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қатынас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Сөзжасамдық-уәждемелік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қатынас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орындалу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кемінде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түбірлес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шарт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Түбірлес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сөздердің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бірінің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мағынасы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екіншісіндегі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мағынаның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жасалуының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басты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шарты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ондағы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туынды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семаға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Сөйтіп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себепші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негіздер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туынды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арасында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мағыналық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ерекшелік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пен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сабақтастық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пайда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ерекшелік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туынды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екіншілік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мағыналы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сөздің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семантикалық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көрсеткіші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бағаланады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934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50070" y="1166843"/>
            <a:ext cx="972846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Сөзжасамдық-уәждемелік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қатынаста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пайда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болатын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тілдік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бірліктің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қасиеті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тұлғалық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мағыналық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жағынан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себепші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негізделетіндігі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Сондықтан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сөзжасамдық-уәждемелік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қатынаста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бірліктері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тек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мағыналық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жағынан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тұлғалық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жағынан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жақын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Айталық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емші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дәрігер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сөздері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мағынасы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жағынан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бір-біріне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жақын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болғанмен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бір-біріне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сөзжасамдық-уәждемелік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қатынаста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бола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алмайды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Өйткені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атау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түрлі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сөзжасамдық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жасалып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себепші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уәжделіп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Емші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атауы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ем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себепші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негізі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-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ші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тудырушы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тұлғасының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қосылуы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негізделіп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осы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тұлғаның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мағыналық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қосылуынан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уәжделеді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Сөйтіп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ем,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емші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емшілік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емдік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емдел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емделу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емделуші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емдегіш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емделгіш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ем-дом,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т.б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атаулары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сөзжасамдық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ұя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құрайды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7091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23068" y="1783925"/>
            <a:ext cx="8408709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70510" algn="just">
              <a:spcAft>
                <a:spcPts val="0"/>
              </a:spcAft>
            </a:pPr>
            <a:r>
              <a:rPr lang="kk-KZ" sz="24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Уәждеме теориясы атау теориясы сияқты </a:t>
            </a:r>
            <a:r>
              <a:rPr lang="kk-KZ" sz="24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ономасиологиямен</a:t>
            </a:r>
            <a:r>
              <a:rPr lang="kk-KZ" sz="24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тығыз байланыста. Егер атау теориясы болмыстың қалай аталуын зерделесе</a:t>
            </a:r>
            <a:r>
              <a:rPr lang="kk-KZ" sz="240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уәждеме </a:t>
            </a:r>
            <a:r>
              <a:rPr lang="kk-KZ" sz="24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туынды сөз семантикасының қалай қалыптасатынын, тілдің екіншілік мағыналы бірлігінің номинативтік мәнінің қалыптасуын, себепші негіздің туынды сөз мағынасын негіздеудегі рөлі мен маңызын айқындап талдайды. </a:t>
            </a:r>
          </a:p>
          <a:p>
            <a:pPr indent="270510" algn="just">
              <a:spcAft>
                <a:spcPts val="0"/>
              </a:spcAft>
            </a:pPr>
            <a:r>
              <a:rPr lang="kk-KZ" sz="24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Сөзжасамдық уәждеме – теориясы туынды бірліктерге, екіншілік мағынадағы дербес сөздерге қатысты. Екіншілік мағынадағы туынды атаулардың типі </a:t>
            </a:r>
            <a:r>
              <a:rPr lang="kk-KZ" sz="24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суффикстік</a:t>
            </a:r>
            <a:r>
              <a:rPr lang="kk-KZ" sz="24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конверсиялық, аналитикалық т.б. тұлғада келуі ықтимал. </a:t>
            </a:r>
            <a:endParaRPr lang="ru-RU" sz="24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4837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Научная литература 16 х 9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_9411662_TF03431380" id="{C5372053-071F-4A30-B713-CAC0FBBF8602}" vid="{47BF81C2-3D26-44B6-92D3-BB3940A7630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TM04033917[[fn=Берлин]]</Template>
  <TotalTime>282</TotalTime>
  <Words>775</Words>
  <Application>Microsoft Office PowerPoint</Application>
  <PresentationFormat>Широкоэкранный</PresentationFormat>
  <Paragraphs>35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Euphemia</vt:lpstr>
      <vt:lpstr>Plantagenet Cherokee</vt:lpstr>
      <vt:lpstr>Times New Roman</vt:lpstr>
      <vt:lpstr>Wingdings</vt:lpstr>
      <vt:lpstr>Научная литература 16 х 9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Назар қойып тыңдағандарыңызға рақымет! 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Anar Salkinbay</dc:creator>
  <cp:lastModifiedBy>Anar Salkinbay</cp:lastModifiedBy>
  <cp:revision>10</cp:revision>
  <dcterms:created xsi:type="dcterms:W3CDTF">2020-10-05T12:40:52Z</dcterms:created>
  <dcterms:modified xsi:type="dcterms:W3CDTF">2020-10-06T07:23:18Z</dcterms:modified>
</cp:coreProperties>
</file>